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notesMasterIdLst>
    <p:notesMasterId r:id="rId2"/>
  </p:notesMasterIdLst>
  <p:sldIdLst>
    <p:sldId id="349" r:id="rId3"/>
    <p:sldId id="350" r:id="rId4"/>
    <p:sldId id="398" r:id="rId5"/>
    <p:sldId id="425" r:id="rId6"/>
    <p:sldId id="426" r:id="rId7"/>
    <p:sldId id="399" r:id="rId8"/>
    <p:sldId id="427" r:id="rId9"/>
    <p:sldId id="274" r:id="rId10"/>
    <p:sldId id="401" r:id="rId11"/>
    <p:sldId id="373" r:id="rId12"/>
    <p:sldId id="390" r:id="rId13"/>
    <p:sldId id="403" r:id="rId14"/>
    <p:sldId id="384" r:id="rId15"/>
    <p:sldId id="402" r:id="rId16"/>
    <p:sldId id="404" r:id="rId17"/>
    <p:sldId id="430" r:id="rId18"/>
    <p:sldId id="406" r:id="rId19"/>
    <p:sldId id="386" r:id="rId20"/>
    <p:sldId id="407" r:id="rId21"/>
    <p:sldId id="419" r:id="rId22"/>
    <p:sldId id="428" r:id="rId23"/>
    <p:sldId id="405" r:id="rId24"/>
    <p:sldId id="374" r:id="rId25"/>
    <p:sldId id="273" r:id="rId26"/>
    <p:sldId id="377" r:id="rId27"/>
    <p:sldId id="396" r:id="rId28"/>
    <p:sldId id="385" r:id="rId29"/>
    <p:sldId id="387" r:id="rId30"/>
    <p:sldId id="410" r:id="rId31"/>
    <p:sldId id="422" r:id="rId32"/>
    <p:sldId id="355" r:id="rId33"/>
    <p:sldId id="275" r:id="rId34"/>
    <p:sldId id="420" r:id="rId35"/>
    <p:sldId id="429" r:id="rId36"/>
    <p:sldId id="423" r:id="rId37"/>
    <p:sldId id="409" r:id="rId38"/>
    <p:sldId id="411" r:id="rId39"/>
    <p:sldId id="412" r:id="rId40"/>
    <p:sldId id="415" r:id="rId41"/>
    <p:sldId id="389" r:id="rId42"/>
    <p:sldId id="414" r:id="rId43"/>
    <p:sldId id="417" r:id="rId44"/>
    <p:sldId id="379" r:id="rId45"/>
    <p:sldId id="416" r:id="rId46"/>
    <p:sldId id="380" r:id="rId47"/>
    <p:sldId id="397" r:id="rId48"/>
    <p:sldId id="421" r:id="rId49"/>
    <p:sldId id="424" r:id="rId50"/>
    <p:sldId id="268" r:id="rId51"/>
  </p:sldIdLst>
  <p:sldSz cx="12192000" cy="6858000"/>
  <p:notesSz cx="6858000" cy="9144000"/>
  <p:custDataLst>
    <p:tags r:id="rId5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8" d="100"/>
          <a:sy n="78" d="100"/>
        </p:scale>
        <p:origin x="4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slide" Target="slides/slide41.xml" /><Relationship Id="rId44" Type="http://schemas.openxmlformats.org/officeDocument/2006/relationships/slide" Target="slides/slide42.xml" /><Relationship Id="rId45" Type="http://schemas.openxmlformats.org/officeDocument/2006/relationships/slide" Target="slides/slide43.xml" /><Relationship Id="rId46" Type="http://schemas.openxmlformats.org/officeDocument/2006/relationships/slide" Target="slides/slide44.xml" /><Relationship Id="rId47" Type="http://schemas.openxmlformats.org/officeDocument/2006/relationships/slide" Target="slides/slide45.xml" /><Relationship Id="rId48" Type="http://schemas.openxmlformats.org/officeDocument/2006/relationships/slide" Target="slides/slide46.xml" /><Relationship Id="rId49" Type="http://schemas.openxmlformats.org/officeDocument/2006/relationships/slide" Target="slides/slide47.xml" /><Relationship Id="rId5" Type="http://schemas.openxmlformats.org/officeDocument/2006/relationships/slide" Target="slides/slide3.xml" /><Relationship Id="rId50" Type="http://schemas.openxmlformats.org/officeDocument/2006/relationships/slide" Target="slides/slide48.xml" /><Relationship Id="rId51" Type="http://schemas.openxmlformats.org/officeDocument/2006/relationships/slide" Target="slides/slide49.xml" /><Relationship Id="rId52" Type="http://schemas.openxmlformats.org/officeDocument/2006/relationships/tags" Target="tags/tag1.xml" /><Relationship Id="rId53" Type="http://schemas.openxmlformats.org/officeDocument/2006/relationships/presProps" Target="presProps.xml" /><Relationship Id="rId54" Type="http://schemas.openxmlformats.org/officeDocument/2006/relationships/viewProps" Target="viewProps.xml" /><Relationship Id="rId55" Type="http://schemas.openxmlformats.org/officeDocument/2006/relationships/theme" Target="theme/theme1.xml" /><Relationship Id="rId56" Type="http://schemas.openxmlformats.org/officeDocument/2006/relationships/tableStyles" Target="tableStyles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6705C-CFF7-40C0-AE6C-3EDB799E7E55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D85CF-F22B-4BA0-A675-144BE6FFB5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1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9FA01-C4D5-4B84-8447-2C9A1097868F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5D812-8505-BACC-2093-6DBE7D7A6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DB327F-8714-B631-D083-A3A19B9A9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32A03-02C8-DD99-671B-3618C4CF4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AE275-6CE2-4852-9EAE-174DCC1E6A86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B4FF2C-B0AC-6A4B-AB33-4008411A0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52039B-68C0-B82D-CF2C-532258B7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5896-BE09-4F05-8064-6A8BF9B2B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32171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C1E40-B130-C7D1-EC60-DC229EADD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BAE362-6CB5-61D1-827B-49BF2C633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CD1FB1-C140-9BA2-E929-1D7BBBDF3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AE275-6CE2-4852-9EAE-174DCC1E6A86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B24966-77B3-01DC-093A-EAAA2EA6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EF915-855C-E7DE-2B02-E52AA235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5896-BE09-4F05-8064-6A8BF9B2B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644584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57D631-B45C-BCFF-6E66-A0FE8846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AE275-6CE2-4852-9EAE-174DCC1E6A86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B1F969-15E8-30B9-3EAE-06ABFE408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0321AC-696A-1E4B-4D92-BA11B9F1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5896-BE09-4F05-8064-6A8BF9B2B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899598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EF441D-A1A1-48BA-B9DE-0AAA8224B7D0}"/>
              </a:ext>
            </a:extLst>
          </p:cNvPr>
          <p:cNvSpPr/>
          <p:nvPr userDrawn="1"/>
        </p:nvSpPr>
        <p:spPr>
          <a:xfrm>
            <a:off x="0" y="0"/>
            <a:ext cx="59188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701238B-17B1-4DAB-9C27-FC7BE9B87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02" y="1359000"/>
            <a:ext cx="5280898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DE9FB9-DAE3-47AB-A980-0F966C738888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00" y="3538581"/>
            <a:ext cx="4461587" cy="330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3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3CEB1-596E-1E61-BD07-9A19D6740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90E271-B532-2794-ED66-3E6DCED99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2212F-DB2E-CF42-3FB5-D77836A54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AE275-6CE2-4852-9EAE-174DCC1E6A86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3DECBB-5E64-13D5-83E8-E8E24CA8D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7D3750-5322-EE0C-C8E6-129CCCF3F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A5896-BE09-4F05-8064-6A8BF9B2B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27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image" Target="../media/image5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6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6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6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0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1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2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image" Target="../media/image5.jpeg" /><Relationship Id="rId6" Type="http://schemas.openxmlformats.org/officeDocument/2006/relationships/image" Target="../media/image6.jpeg" /><Relationship Id="rId7" Type="http://schemas.openxmlformats.org/officeDocument/2006/relationships/image" Target="../media/image7.png" /><Relationship Id="rId8" Type="http://schemas.openxmlformats.org/officeDocument/2006/relationships/image" Target="../media/image8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8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9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0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1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3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5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6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7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8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9.jpeg" /><Relationship Id="rId3" Type="http://schemas.openxmlformats.org/officeDocument/2006/relationships/image" Target="../media/image40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1.jpeg" /><Relationship Id="rId3" Type="http://schemas.openxmlformats.org/officeDocument/2006/relationships/image" Target="../media/image42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3.jpeg" /><Relationship Id="rId3" Type="http://schemas.openxmlformats.org/officeDocument/2006/relationships/image" Target="../media/image44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5.jpeg" /><Relationship Id="rId3" Type="http://schemas.openxmlformats.org/officeDocument/2006/relationships/image" Target="../media/image46.jpeg" /><Relationship Id="rId4" Type="http://schemas.openxmlformats.org/officeDocument/2006/relationships/image" Target="../media/image47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8.jpeg" /><Relationship Id="rId3" Type="http://schemas.openxmlformats.org/officeDocument/2006/relationships/image" Target="../media/image49.jpeg" /><Relationship Id="rId4" Type="http://schemas.openxmlformats.org/officeDocument/2006/relationships/image" Target="../media/image50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6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1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2.jpe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3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4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5.jpe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6.jpe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7.jpe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8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Relationship Id="rId3" Type="http://schemas.openxmlformats.org/officeDocument/2006/relationships/image" Target="../media/image11.jpeg" /><Relationship Id="rId4" Type="http://schemas.openxmlformats.org/officeDocument/2006/relationships/image" Target="../media/image12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4522" y="6048376"/>
            <a:ext cx="6093802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97232" y="0"/>
            <a:ext cx="11295738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flipH="1">
            <a:off x="6090860" y="6048375"/>
            <a:ext cx="6093802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884" y="109298"/>
            <a:ext cx="6546852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/>
          <p:nvPr/>
        </p:nvSpPr>
        <p:spPr>
          <a:xfrm>
            <a:off x="4233214" y="4874156"/>
            <a:ext cx="5024973" cy="939567"/>
          </a:xfrm>
          <a:prstGeom prst="rect">
            <a:avLst/>
          </a:prstGeom>
        </p:spPr>
        <p:txBody>
          <a:bodyPr vert="horz" lIns="91419" tIns="45709" rIns="91419" bIns="45709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err="1">
                <a:solidFill>
                  <a:srgbClr val="005D9B"/>
                </a:solidFill>
                <a:latin typeface="Trebuchet MS" panose="020b0603020202020204" pitchFamily="34" charset="0"/>
              </a:rPr>
              <a:t>пгт. Октябрьское, </a:t>
            </a:r>
            <a:r>
              <a:rPr lang="en-US" sz="2000" b="1">
                <a:solidFill>
                  <a:srgbClr val="005D9B"/>
                </a:solidFill>
                <a:latin typeface="Trebuchet MS" panose="020b0603020202020204" pitchFamily="34" charset="0"/>
              </a:rPr>
              <a:t>29 </a:t>
            </a:r>
            <a:r>
              <a:rPr lang="ru-RU" sz="2000" b="1">
                <a:solidFill>
                  <a:srgbClr val="005D9B"/>
                </a:solidFill>
                <a:latin typeface="Trebuchet MS" panose="020b0603020202020204" pitchFamily="34" charset="0"/>
              </a:rPr>
              <a:t>августа 2023</a:t>
            </a:r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205361"/>
            <a:ext cx="4476048" cy="488663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7245" y="2716213"/>
            <a:ext cx="207518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385025" y="2916478"/>
            <a:ext cx="1623893" cy="1634908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/>
          <p:nvPr/>
        </p:nvSpPr>
        <p:spPr>
          <a:xfrm>
            <a:off x="3806071" y="3237871"/>
            <a:ext cx="8918085" cy="809627"/>
          </a:xfrm>
          <a:prstGeom prst="rect">
            <a:avLst/>
          </a:prstGeom>
        </p:spPr>
        <p:txBody>
          <a:bodyPr vert="horz" lIns="91419" tIns="45709" rIns="91419" bIns="4570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99" b="1">
                <a:solidFill>
                  <a:srgbClr val="005D9B"/>
                </a:solidFill>
                <a:latin typeface="Trebuchet MS" panose="020b0603020202020204" pitchFamily="34" charset="0"/>
              </a:rPr>
              <a:t>МУНИЦИПАЛЬНАЯ СИСТЕМА ОБРАЗОВАНИЯ: НОВЫЕ ВЫЗОВЫ, НОВЫЕ ТРЕБОВАНИЯ, </a:t>
            </a:r>
          </a:p>
          <a:p>
            <a:r>
              <a:rPr lang="ru-RU" sz="2799" b="1">
                <a:solidFill>
                  <a:srgbClr val="005D9B"/>
                </a:solidFill>
                <a:latin typeface="Trebuchet MS" panose="020b0603020202020204" pitchFamily="34" charset="0"/>
              </a:rPr>
              <a:t>НОВАЯ 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967740153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Прямоугольник 4"/>
          <p:cNvSpPr/>
          <p:nvPr/>
        </p:nvSpPr>
        <p:spPr>
          <a:xfrm>
            <a:off x="1723662" y="4265571"/>
            <a:ext cx="8944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>
              <a:ln w="10541" cmpd="sng">
                <a:noFill/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b="1">
              <a:ln w="10541" cmpd="sng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9B91C3-DC31-DAED-3DE5-3012135F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3" y="0"/>
            <a:ext cx="3016898" cy="317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D996B5-A3E6-1FE5-C27F-15F18CC59894}"/>
              </a:ext>
            </a:extLst>
          </p:cNvPr>
          <p:cNvSpPr txBox="1"/>
          <p:nvPr/>
        </p:nvSpPr>
        <p:spPr>
          <a:xfrm>
            <a:off x="3120901" y="1997839"/>
            <a:ext cx="884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 ПРОЕКТА:</a:t>
            </a:r>
          </a:p>
          <a:p>
            <a:pPr algn="ctr"/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«СЕМЕЙНОЕ ДРЕВО», КАК ФОРМА ПАРТНЁРСКОГО ВЗАИМОДЕЙСТВИЯ С СЕМЬЯМИ ВОСПИТАННИКОВ».</a:t>
            </a:r>
          </a:p>
        </p:txBody>
      </p:sp>
    </p:spTree>
    <p:extLst>
      <p:ext uri="{BB962C8B-B14F-4D97-AF65-F5344CB8AC3E}">
        <p14:creationId xmlns:p14="http://schemas.microsoft.com/office/powerpoint/2010/main" val="144064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2095472" y="357167"/>
            <a:ext cx="973824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Вид проекта:</a:t>
            </a:r>
          </a:p>
          <a:p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направленности:  социально - личностный, информационно - творческий  </a:t>
            </a:r>
          </a:p>
          <a:p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количеству участников: групповой.</a:t>
            </a:r>
          </a:p>
          <a:p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продолжительности: краткосрочный</a:t>
            </a:r>
          </a:p>
          <a:p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проекта: дети подготовительной к школе группы «Звёздочки», воспитатели, родители (законные представители)</a:t>
            </a:r>
          </a:p>
          <a:p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реализации проекта: месяц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95472" y="2697394"/>
            <a:ext cx="948280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>
                <a:ln w="1905">
                  <a:noFill/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Формы реализации проекта:</a:t>
            </a:r>
          </a:p>
          <a:p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Непрерывная  образовательная деятельность</a:t>
            </a:r>
          </a:p>
          <a:p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Игры: дидактические,  сюжетно- ролевые</a:t>
            </a:r>
          </a:p>
          <a:p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Беседы</a:t>
            </a:r>
          </a:p>
          <a:p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</a:p>
          <a:p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Просмотр мультфильмов, презентаций</a:t>
            </a:r>
          </a:p>
          <a:p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DDD7A1-4050-4A11-4FA3-8F93E8A21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4" y="357167"/>
            <a:ext cx="1876218" cy="1971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B96E755-84C4-4436-359F-EC72793343D4}"/>
              </a:ext>
            </a:extLst>
          </p:cNvPr>
          <p:cNvSpPr/>
          <p:nvPr/>
        </p:nvSpPr>
        <p:spPr>
          <a:xfrm>
            <a:off x="1947191" y="4692636"/>
            <a:ext cx="921096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>
              <a:ln w="1905">
                <a:noFill/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>
                <a:ln w="1905">
                  <a:noFill/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Содержание деятельности педагога с родителями:</a:t>
            </a:r>
          </a:p>
          <a:p>
            <a:r>
              <a:rPr lang="ru-RU" sz="2000" b="1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Родительские собрания</a:t>
            </a:r>
          </a:p>
          <a:p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Беседы</a:t>
            </a:r>
          </a:p>
          <a:p>
            <a:r>
              <a:rPr lang="ru-RU" sz="200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Оформление мини – музея, составление защиты «Семейного древа»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D4FC1A-0B6F-0F9F-C017-C3AB6D008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3" y="0"/>
            <a:ext cx="3016898" cy="317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110C42-D7E4-6501-0383-5713C84A69AB}"/>
              </a:ext>
            </a:extLst>
          </p:cNvPr>
          <p:cNvSpPr txBox="1"/>
          <p:nvPr/>
        </p:nvSpPr>
        <p:spPr>
          <a:xfrm>
            <a:off x="2916195" y="1585050"/>
            <a:ext cx="900807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 algn="just"/>
            <a:endParaRPr lang="ru-RU" sz="36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ФОРМИРОВАНИЕ ПРЕДСТАВЛЕНИЙ О СЕБЕ, СВОИХ РОДИТЕЛЯХ, БАБУШКАХ И ДЕДУШКАХ, КАК О НАСЛЕДНИКАХ ПРЕДШЕСТВУЮЩИХ ПОКОЛЕНИЙ; ВКЛЮЧЕНИЕ РЕБЁНКА В СИСТЕМУ ЦЕННОСТНЫХ ОТНОШЕНИЙ СВОИХ ПРЕДКОВ.</a:t>
            </a:r>
          </a:p>
        </p:txBody>
      </p:sp>
    </p:spTree>
    <p:extLst>
      <p:ext uri="{BB962C8B-B14F-4D97-AF65-F5344CB8AC3E}">
        <p14:creationId xmlns:p14="http://schemas.microsoft.com/office/powerpoint/2010/main" val="721225738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Прямоугольник 2"/>
          <p:cNvSpPr/>
          <p:nvPr/>
        </p:nvSpPr>
        <p:spPr>
          <a:xfrm>
            <a:off x="2968711" y="1460368"/>
            <a:ext cx="9119286" cy="4147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8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>
              <a:spcBef>
                <a:spcPts val="115"/>
              </a:spcBef>
              <a:spcAft>
                <a:spcPts val="115"/>
              </a:spcAft>
            </a:pPr>
            <a:r>
              <a:rPr lang="ru-RU" sz="1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cap="all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Формировать у детей представление о семье, родословной, о нравственном отношении к семейным традициям, расширять знания о ближнем окружении, учить разбираться в родственных связях, проявлять заботу о родных людях.</a:t>
            </a:r>
          </a:p>
          <a:p>
            <a:pPr algn="just">
              <a:spcBef>
                <a:spcPts val="115"/>
              </a:spcBef>
              <a:spcAft>
                <a:spcPts val="115"/>
              </a:spcAft>
            </a:pPr>
            <a:endParaRPr lang="ru-RU" sz="2000" cap="all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15"/>
              </a:spcBef>
              <a:spcAft>
                <a:spcPts val="115"/>
              </a:spcAft>
            </a:pPr>
            <a:r>
              <a:rPr lang="ru-RU" sz="2000" i="1" cap="all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cap="all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развивать творческие способности взрослых и детей в процессе совместной деятельности, развивать любознательность, наблюдательность.</a:t>
            </a:r>
          </a:p>
          <a:p>
            <a:pPr algn="just">
              <a:spcBef>
                <a:spcPts val="115"/>
              </a:spcBef>
              <a:spcAft>
                <a:spcPts val="115"/>
              </a:spcAft>
            </a:pPr>
            <a:endParaRPr lang="ru-RU" sz="2000" i="1" cap="all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15"/>
              </a:spcBef>
              <a:spcAft>
                <a:spcPts val="115"/>
              </a:spcAft>
            </a:pPr>
            <a:r>
              <a:rPr lang="ru-RU" sz="2000" i="1" cap="all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cap="all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воспитывать у детей любовь и уважение к членам семьи, показать ценность семьи для каждого человека.</a:t>
            </a:r>
            <a:endParaRPr lang="ru-RU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23662" y="4265571"/>
            <a:ext cx="8944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>
              <a:ln w="10541" cmpd="sng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b="1">
              <a:ln w="10541" cmpd="sng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9B91C3-DC31-DAED-3DE5-3012135F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3" y="0"/>
            <a:ext cx="3016898" cy="317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BE2D9-7CE8-EE0A-4D71-22F15A5D032F}"/>
              </a:ext>
            </a:extLst>
          </p:cNvPr>
          <p:cNvSpPr txBox="1"/>
          <p:nvPr/>
        </p:nvSpPr>
        <p:spPr>
          <a:xfrm>
            <a:off x="4436076" y="778476"/>
            <a:ext cx="57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</p:txBody>
      </p:sp>
    </p:spTree>
    <p:extLst>
      <p:ext uri="{BB962C8B-B14F-4D97-AF65-F5344CB8AC3E}">
        <p14:creationId xmlns:p14="http://schemas.microsoft.com/office/powerpoint/2010/main" val="259799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0D311-3043-B54C-CCA4-E5DD0FB5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Семейные ценности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C5767-0F3B-D878-012A-D75DFB11F56B}"/>
              </a:ext>
            </a:extLst>
          </p:cNvPr>
          <p:cNvSpPr txBox="1"/>
          <p:nvPr/>
        </p:nvSpPr>
        <p:spPr>
          <a:xfrm>
            <a:off x="739346" y="1988047"/>
            <a:ext cx="2286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ПОНИМАНИЕ</a:t>
            </a:r>
          </a:p>
          <a:p>
            <a:endParaRPr lang="ru-RU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УВАЖЕНИЕ</a:t>
            </a:r>
          </a:p>
          <a:p>
            <a:endParaRPr lang="ru-RU" sz="2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ДОБРОТА</a:t>
            </a:r>
          </a:p>
          <a:p>
            <a:endParaRPr lang="ru-RU" sz="2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ПОМОЩЬ</a:t>
            </a:r>
          </a:p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CFAF7-4253-BC98-AD47-590955F7424F}"/>
              </a:ext>
            </a:extLst>
          </p:cNvPr>
          <p:cNvSpPr txBox="1"/>
          <p:nvPr/>
        </p:nvSpPr>
        <p:spPr>
          <a:xfrm>
            <a:off x="8918972" y="1988047"/>
            <a:ext cx="19111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ЛЮБОВЬ</a:t>
            </a:r>
          </a:p>
          <a:p>
            <a:endParaRPr lang="ru-RU" sz="2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ДОВЕРИЕ</a:t>
            </a:r>
          </a:p>
          <a:p>
            <a:endParaRPr lang="ru-RU" sz="2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ЗАБОТА</a:t>
            </a:r>
          </a:p>
          <a:p>
            <a:endParaRPr lang="ru-RU" sz="2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ДРУЖБА</a:t>
            </a:r>
          </a:p>
          <a:p>
            <a:endParaRPr lang="ru-RU" sz="2400"/>
          </a:p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88A213-953C-DF79-755C-FDABD175E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054" r="553" b="9369"/>
          <a:stretch>
            <a:fillRect/>
          </a:stretch>
        </p:blipFill>
        <p:spPr>
          <a:xfrm>
            <a:off x="3702361" y="1292669"/>
            <a:ext cx="4539596" cy="525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05454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61A00-8CD4-40AE-1CD0-589EE12A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996E63D-0E7B-3EA3-B5DA-8FD6F4905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973" y="1115784"/>
            <a:ext cx="10107827" cy="565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84502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FA9653-36DF-4186-68B4-6E7A59DBC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8" r="-2388"/>
          <a:stretch>
            <a:fillRect/>
          </a:stretch>
        </p:blipFill>
        <p:spPr>
          <a:xfrm>
            <a:off x="517004" y="0"/>
            <a:ext cx="1139491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30314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CAD1FE-BFA5-B84A-C705-1A7F52DC6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41333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585B30-04B1-46C1-363E-9EFF4B79A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" b="5946"/>
          <a:stretch>
            <a:fillRect/>
          </a:stretch>
        </p:blipFill>
        <p:spPr>
          <a:xfrm>
            <a:off x="1272746" y="-12100"/>
            <a:ext cx="9629546" cy="6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51429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8AE56C-996E-7DDB-6C31-31F0809D8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06289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4522" y="6048376"/>
            <a:ext cx="6093802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94059" y="0"/>
            <a:ext cx="11295738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flipH="1">
            <a:off x="6090860" y="6048375"/>
            <a:ext cx="6093802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884" y="109298"/>
            <a:ext cx="6546852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>
                <a:solidFill>
                  <a:schemeClr val="tx2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205361"/>
            <a:ext cx="4476048" cy="488663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7245" y="2724526"/>
            <a:ext cx="207518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713606" y="1718713"/>
            <a:ext cx="991906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/>
          <p:nvPr/>
        </p:nvSpPr>
        <p:spPr>
          <a:xfrm>
            <a:off x="2928382" y="3069043"/>
            <a:ext cx="8918085" cy="809627"/>
          </a:xfrm>
          <a:prstGeom prst="rect">
            <a:avLst/>
          </a:prstGeom>
        </p:spPr>
        <p:txBody>
          <a:bodyPr vert="horz" lIns="91419" tIns="45709" rIns="91419" bIns="4570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799" b="1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57" y="1730466"/>
            <a:ext cx="8311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190" y="1675228"/>
            <a:ext cx="985200" cy="93663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080243" y="4364887"/>
            <a:ext cx="7603233" cy="1753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Мудрак Людмила Емельяновна</a:t>
            </a:r>
          </a:p>
          <a:p>
            <a:pPr algn="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Муниципального </a:t>
            </a:r>
          </a:p>
          <a:p>
            <a:pPr algn="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бюджетного дошкольного</a:t>
            </a:r>
          </a:p>
          <a:p>
            <a:pPr algn="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образовательного учреждения  </a:t>
            </a:r>
          </a:p>
          <a:p>
            <a:pPr algn="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 сад общеразвивающего вида </a:t>
            </a:r>
          </a:p>
          <a:p>
            <a:pPr algn="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«Лесная сказка»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84182" y="2853070"/>
            <a:ext cx="609141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«Семейное древо», как форма партнёрского взаимодействия с семьями воспитанников»</a:t>
            </a:r>
          </a:p>
        </p:txBody>
      </p:sp>
      <p:pic>
        <p:nvPicPr>
          <p:cNvPr id="18" name="Рисунок 17" descr="header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468" y="2709086"/>
            <a:ext cx="1871775" cy="187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946252-AEAB-2B7D-7F73-B7876F4B9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19287" cy="6839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15241-2F53-7795-190A-BDABA82AFA6B}"/>
              </a:ext>
            </a:extLst>
          </p:cNvPr>
          <p:cNvSpPr txBox="1"/>
          <p:nvPr/>
        </p:nvSpPr>
        <p:spPr>
          <a:xfrm>
            <a:off x="2360141" y="815545"/>
            <a:ext cx="2706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 семейной гостиной»</a:t>
            </a:r>
          </a:p>
        </p:txBody>
      </p:sp>
    </p:spTree>
    <p:extLst>
      <p:ext uri="{BB962C8B-B14F-4D97-AF65-F5344CB8AC3E}">
        <p14:creationId xmlns:p14="http://schemas.microsoft.com/office/powerpoint/2010/main" val="3800893811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0FD27C-35F8-3A05-D131-13000E8E2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51" y="49427"/>
            <a:ext cx="9045146" cy="678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93558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C63D30-687D-9C0D-21C2-6402648F2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91"/>
            <a:ext cx="12192000" cy="56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319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DF34B8-3D30-ACC8-CF7B-67311C583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73" y="0"/>
            <a:ext cx="9489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59291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192D24-2266-86B1-560B-4386FDA32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31187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C38DEB-0168-77E0-7C6B-9B59109F6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103" y="-18536"/>
            <a:ext cx="9168714" cy="687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32183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3DF440-CE13-C314-FC8A-7BFCE7EFE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389" y="-3090"/>
            <a:ext cx="9168714" cy="687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168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63F22C-D69A-354F-148E-913FCABC6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98677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B5AB1C-D0ED-A441-2FF1-A953880C4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88385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3C40E8-9BE4-EE2E-0C2D-CF111ED87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496"/>
            <a:ext cx="9028670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97192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4EEDC5-75A8-4129-33A7-410BA99656EE}"/>
              </a:ext>
            </a:extLst>
          </p:cNvPr>
          <p:cNvSpPr txBox="1"/>
          <p:nvPr/>
        </p:nvSpPr>
        <p:spPr>
          <a:xfrm>
            <a:off x="4702777" y="2014107"/>
            <a:ext cx="7318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i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i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«Если человек не любит хотя бы изредка смотреть на старые фотографии своих родителей, не ценит память о них, оставленную в саде, который они возделывали, в вещах, которые им принадлежали, значит он не любит их…»</a:t>
            </a:r>
            <a:endParaRPr lang="ru-RU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49F29-ECA3-3547-C615-6D1321C2F1E3}"/>
              </a:ext>
            </a:extLst>
          </p:cNvPr>
          <p:cNvSpPr txBox="1"/>
          <p:nvPr/>
        </p:nvSpPr>
        <p:spPr>
          <a:xfrm>
            <a:off x="7025845" y="5226909"/>
            <a:ext cx="5128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Дмитрий Сергеевич Лихачев.</a:t>
            </a:r>
            <a:endParaRPr lang="ru-RU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itchFamily="18" charset="0"/>
            </a:endParaRPr>
          </a:p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14057F-FA1F-C238-1B06-E236A98F8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5" y="403357"/>
            <a:ext cx="4541108" cy="340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4122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BB04E7-D267-01F5-F542-61D2EB404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415" y="101118"/>
            <a:ext cx="8346266" cy="67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7944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837" y="0"/>
            <a:ext cx="10663881" cy="1143000"/>
          </a:xfrm>
        </p:spPr>
        <p:txBody>
          <a:bodyPr>
            <a:norm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Беседа за круглым столом: «Моя семья- что может быть дороже?»</a:t>
            </a:r>
          </a:p>
        </p:txBody>
      </p:sp>
      <p:pic>
        <p:nvPicPr>
          <p:cNvPr id="88066" name="Picture 2" descr="J:\IMG_09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32237" y="902043"/>
            <a:ext cx="8959861" cy="5778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5BB9F7-04AC-FB9D-D7E0-A1522C08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62" y="0"/>
            <a:ext cx="110080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55725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DC8EA6-33B2-A643-95BA-87126FDEC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4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646921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C5E5F6-EF8F-D8DF-A68E-A172F2055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54" y="-27804"/>
            <a:ext cx="9181070" cy="6885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6074598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1396A1-E390-2D9B-17B4-5A0F1AD39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179" y="-5126"/>
            <a:ext cx="9428206" cy="67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68749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C27B93-53A7-C892-D924-9C31E9023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" r="11401" b="4685"/>
          <a:stretch>
            <a:fillRect/>
          </a:stretch>
        </p:blipFill>
        <p:spPr>
          <a:xfrm>
            <a:off x="0" y="-1"/>
            <a:ext cx="4979773" cy="6954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1F29BD-C17A-AEB9-F961-75218F176E89}"/>
              </a:ext>
            </a:extLst>
          </p:cNvPr>
          <p:cNvSpPr txBox="1"/>
          <p:nvPr/>
        </p:nvSpPr>
        <p:spPr>
          <a:xfrm>
            <a:off x="-56865" y="5852700"/>
            <a:ext cx="2367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«Древо семьи» Александра Разарёнова</a:t>
            </a:r>
            <a:endParaRPr lang="ru-RU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687121-A1F7-F50D-7045-FA9277CD9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73" y="855863"/>
            <a:ext cx="7269092" cy="5451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E2A756-BF90-910B-E3E2-D1C5E654E713}"/>
              </a:ext>
            </a:extLst>
          </p:cNvPr>
          <p:cNvSpPr txBox="1"/>
          <p:nvPr/>
        </p:nvSpPr>
        <p:spPr>
          <a:xfrm>
            <a:off x="4979773" y="5842337"/>
            <a:ext cx="1754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«</a:t>
            </a:r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Древо семьи» Софии Гебель</a:t>
            </a:r>
            <a:endParaRPr lang="ru-RU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459335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B8D311-CFF1-0A11-950F-D029DA2B3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7"/>
            <a:ext cx="7138382" cy="5353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960C87-43E9-D3B1-9AE9-EF3E7F1C718F}"/>
              </a:ext>
            </a:extLst>
          </p:cNvPr>
          <p:cNvSpPr txBox="1"/>
          <p:nvPr/>
        </p:nvSpPr>
        <p:spPr>
          <a:xfrm>
            <a:off x="0" y="5353788"/>
            <a:ext cx="2273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«Древо семьи» Имама Хамутаева</a:t>
            </a:r>
            <a:endParaRPr lang="ru-RU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E391F9-43A9-1461-A2D4-7D7E77055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269" y="-107714"/>
            <a:ext cx="4090087" cy="54627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B7E4A-176E-4B34-9EC2-93C1ECDC3797}"/>
              </a:ext>
            </a:extLst>
          </p:cNvPr>
          <p:cNvSpPr txBox="1"/>
          <p:nvPr/>
        </p:nvSpPr>
        <p:spPr>
          <a:xfrm>
            <a:off x="7138382" y="5366145"/>
            <a:ext cx="2273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«Древо семьи» Арины Белоусовой</a:t>
            </a:r>
          </a:p>
        </p:txBody>
      </p:sp>
    </p:spTree>
    <p:extLst>
      <p:ext uri="{BB962C8B-B14F-4D97-AF65-F5344CB8AC3E}">
        <p14:creationId xmlns:p14="http://schemas.microsoft.com/office/powerpoint/2010/main" val="1419569328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16EAC4-F7A4-FEA5-7F39-5A7C6020E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t="202" r="12250" b="5450"/>
          <a:stretch>
            <a:fillRect/>
          </a:stretch>
        </p:blipFill>
        <p:spPr>
          <a:xfrm>
            <a:off x="0" y="1"/>
            <a:ext cx="5960846" cy="5461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5AA14-ABB7-04D8-110E-ACB6D5C0C5C2}"/>
              </a:ext>
            </a:extLst>
          </p:cNvPr>
          <p:cNvSpPr txBox="1"/>
          <p:nvPr/>
        </p:nvSpPr>
        <p:spPr>
          <a:xfrm>
            <a:off x="-263611" y="5398240"/>
            <a:ext cx="2842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«Древо семьи» </a:t>
            </a:r>
          </a:p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Егора Кузина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2759CD-1C54-F382-94B1-1FE896CD705E}"/>
              </a:ext>
            </a:extLst>
          </p:cNvPr>
          <p:cNvSpPr txBox="1"/>
          <p:nvPr/>
        </p:nvSpPr>
        <p:spPr>
          <a:xfrm>
            <a:off x="5338119" y="5461686"/>
            <a:ext cx="3188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«Древо семьи» </a:t>
            </a:r>
          </a:p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Фатимы Мусааджиевой</a:t>
            </a:r>
            <a:endParaRPr lang="ru-RU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F7092E-FC43-4EFC-CD26-0679A950E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254" y="0"/>
            <a:ext cx="6899404" cy="546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35799"/>
      </p:ext>
    </p:extLst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0A3793-EF2C-32EC-A3B9-025893BF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38" y="0"/>
            <a:ext cx="4267198" cy="56895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62139F-A0B5-F100-52AB-4EF2F9A8A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9" t="11171" r="5720" b="11171"/>
          <a:stretch>
            <a:fillRect/>
          </a:stretch>
        </p:blipFill>
        <p:spPr>
          <a:xfrm>
            <a:off x="7241059" y="-99041"/>
            <a:ext cx="4845941" cy="35280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9C809B-2A9A-4FD0-D727-8E4CE1D0F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61" y="3035484"/>
            <a:ext cx="4845942" cy="3634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9A327-92A0-6BBA-9A90-49FB79FEF4B3}"/>
              </a:ext>
            </a:extLst>
          </p:cNvPr>
          <p:cNvSpPr txBox="1"/>
          <p:nvPr/>
        </p:nvSpPr>
        <p:spPr>
          <a:xfrm>
            <a:off x="-482945" y="5580086"/>
            <a:ext cx="2570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«Древо семьи» </a:t>
            </a:r>
          </a:p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Мудрак Л.Е.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055485-968B-9E85-0D1D-398334821B30}"/>
              </a:ext>
            </a:extLst>
          </p:cNvPr>
          <p:cNvSpPr txBox="1"/>
          <p:nvPr/>
        </p:nvSpPr>
        <p:spPr>
          <a:xfrm>
            <a:off x="8115840" y="5981839"/>
            <a:ext cx="309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«Древо семьи» </a:t>
            </a:r>
          </a:p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Исаевой Е.Н.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BF4A69-B474-39A0-FB24-433383288CC3}"/>
              </a:ext>
            </a:extLst>
          </p:cNvPr>
          <p:cNvSpPr txBox="1"/>
          <p:nvPr/>
        </p:nvSpPr>
        <p:spPr>
          <a:xfrm>
            <a:off x="8261572" y="3349853"/>
            <a:ext cx="3201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«Древо семьи»</a:t>
            </a:r>
          </a:p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Ястребовой Н.Н.</a:t>
            </a:r>
          </a:p>
        </p:txBody>
      </p:sp>
    </p:spTree>
    <p:extLst>
      <p:ext uri="{BB962C8B-B14F-4D97-AF65-F5344CB8AC3E}">
        <p14:creationId xmlns:p14="http://schemas.microsoft.com/office/powerpoint/2010/main" val="2468657171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AA2EE-0AD8-4DF0-CD43-8A77421B5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>
                <a:solidFill>
                  <a:srgbClr val="007AD0"/>
                </a:solidFill>
                <a:latin typeface="Times New Roman" pitchFamily="18" charset="0"/>
                <a:cs typeface="Times New Roman" pitchFamily="18" charset="0"/>
              </a:rPr>
              <a:t>Традиционные ценности</a:t>
            </a:r>
            <a:endParaRPr lang="ru-RU" sz="36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E633F9-DAD3-899F-55CA-9BD370099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1666" y="1825625"/>
            <a:ext cx="8971004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Э</a:t>
            </a:r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 нравственные ориентиры, формирующие мировоззрение граждан России, передаваемые от поколения к поколению, лежащие в основе общероссийской гражданской идентичности и единого культурного пространства страны, укрепляющие гражданское единство, нашедшие своё уникальное, самобытное проявление в духовном, историческом и культурном развитии многонационального народа России (п29.1 пп3 ФОП ДО)</a:t>
            </a:r>
          </a:p>
          <a:p>
            <a:pPr algn="just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066601"/>
      </p:ext>
    </p:extLst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3E44D7-2573-C1D9-5254-8E45D78B3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5" y="0"/>
            <a:ext cx="4342082" cy="37984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FB01A9-F55D-6433-E8EB-FAFFBED9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47" y="389282"/>
            <a:ext cx="4076453" cy="41279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85C43E-589C-E046-BE73-41BCC1964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600200"/>
            <a:ext cx="3810000" cy="3657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909D0D-77B4-59D1-F02E-2B8991D64238}"/>
              </a:ext>
            </a:extLst>
          </p:cNvPr>
          <p:cNvSpPr txBox="1"/>
          <p:nvPr/>
        </p:nvSpPr>
        <p:spPr>
          <a:xfrm>
            <a:off x="210065" y="3917090"/>
            <a:ext cx="3892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Защита «Семейного древа» воспитанником </a:t>
            </a:r>
          </a:p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Кузиным Егором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C81272-E329-FADD-5EDD-712158F0FACE}"/>
              </a:ext>
            </a:extLst>
          </p:cNvPr>
          <p:cNvSpPr txBox="1"/>
          <p:nvPr/>
        </p:nvSpPr>
        <p:spPr>
          <a:xfrm>
            <a:off x="4305547" y="4670854"/>
            <a:ext cx="4076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Защита «Семейного древа» воспитанницей </a:t>
            </a:r>
          </a:p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Рудица Миллой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7E705E-B1C5-76DC-4B13-A161A4ED3A64}"/>
              </a:ext>
            </a:extLst>
          </p:cNvPr>
          <p:cNvSpPr txBox="1"/>
          <p:nvPr/>
        </p:nvSpPr>
        <p:spPr>
          <a:xfrm>
            <a:off x="8382000" y="54114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Защита «Семейного древа» воспитанницей Белоусовой Ариной</a:t>
            </a:r>
          </a:p>
        </p:txBody>
      </p:sp>
    </p:spTree>
    <p:extLst>
      <p:ext uri="{BB962C8B-B14F-4D97-AF65-F5344CB8AC3E}">
        <p14:creationId xmlns:p14="http://schemas.microsoft.com/office/powerpoint/2010/main" val="2660752522"/>
      </p:ext>
    </p:extLst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D4FC1A-0B6F-0F9F-C017-C3AB6D008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3" y="0"/>
            <a:ext cx="3016898" cy="317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5AF5E0-9384-DDD6-7F54-520D22BF9789}"/>
              </a:ext>
            </a:extLst>
          </p:cNvPr>
          <p:cNvSpPr txBox="1"/>
          <p:nvPr/>
        </p:nvSpPr>
        <p:spPr>
          <a:xfrm>
            <a:off x="3120901" y="2399090"/>
            <a:ext cx="850144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ru-RU" sz="280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Дети узнают больше о своей семье, своих корнях: о членах семьи, традициях, близких и дальних родственниках</a:t>
            </a:r>
          </a:p>
          <a:p>
            <a:pPr indent="449580" algn="just"/>
            <a:r>
              <a:rPr lang="ru-RU" sz="280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Совместная деятельность будет способствовать укреплению детско – родительских отношений, сплочению поколений в семье.</a:t>
            </a:r>
          </a:p>
          <a:p>
            <a:pPr algn="ctr"/>
            <a:endParaRPr lang="ru-RU" sz="2800" b="1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0BD8C-F161-5B0B-87D0-AE3320AF5E50}"/>
              </a:ext>
            </a:extLst>
          </p:cNvPr>
          <p:cNvSpPr txBox="1"/>
          <p:nvPr/>
        </p:nvSpPr>
        <p:spPr>
          <a:xfrm>
            <a:off x="4374292" y="830213"/>
            <a:ext cx="5375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917985218"/>
      </p:ext>
    </p:extLst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1B09B7-1E3F-C7AD-8A97-F02AF8E3D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02648"/>
      </p:ext>
    </p:extLst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2732C3-811A-6726-4BD5-AFA8ED33B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5" y="61812"/>
            <a:ext cx="10142864" cy="676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9001"/>
      </p:ext>
    </p:extLst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308F44-47B3-6073-BEA9-DC0AA3016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42875"/>
      </p:ext>
    </p:extLst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8299D2-6AB4-3033-9CC8-78E9F1C45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0" y="-6294"/>
            <a:ext cx="10312555" cy="68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97452"/>
      </p:ext>
    </p:extLst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CA31F3-B43D-47C0-1790-A1AE03AB2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1" y="0"/>
            <a:ext cx="6956854" cy="692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451"/>
      </p:ext>
    </p:extLst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8214CF-11DC-6E20-AA8C-4BBAFE286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581025"/>
            <a:ext cx="102870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85826"/>
      </p:ext>
    </p:extLst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28290B-D758-E06B-7138-4D0E9AA61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7589" y="182608"/>
            <a:ext cx="7313611" cy="658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775310"/>
      </p:ext>
    </p:extLst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EC55727-BA37-4438-8ACD-551E0CC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02" y="1359000"/>
            <a:ext cx="5280898" cy="3510000"/>
          </a:xfrm>
        </p:spPr>
        <p:txBody>
          <a:bodyPr/>
          <a:lstStyle/>
          <a:p>
            <a:r>
              <a:rPr lang="ru-RU">
                <a:latin typeface="+mn-lt"/>
              </a:rPr>
              <a:t>СПАСИБО </a:t>
            </a:r>
            <a:br>
              <a:rPr lang="ru-RU">
                <a:latin typeface="+mn-lt"/>
              </a:rPr>
            </a:br>
            <a:r>
              <a:rPr lang="ru-RU">
                <a:latin typeface="+mn-lt"/>
              </a:rPr>
              <a:t>ЗА</a:t>
            </a:r>
            <a:br>
              <a:rPr lang="ru-RU">
                <a:latin typeface="+mn-lt"/>
              </a:rPr>
            </a:br>
            <a:r>
              <a:rPr lang="ru-RU">
                <a:latin typeface="+mn-lt"/>
              </a:rPr>
              <a:t>ВНИМАНИЕ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91000" y="3879000"/>
            <a:ext cx="3801000" cy="2979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8635"/>
            <a:ext cx="5955555" cy="395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8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007054A-D07F-1762-FD93-C456AC65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5989"/>
            <a:ext cx="10515600" cy="6240162"/>
          </a:xfrm>
        </p:spPr>
        <p:txBody>
          <a:bodyPr>
            <a:normAutofit/>
          </a:bodyPr>
          <a:lstStyle/>
          <a:p>
            <a:pPr marL="800100" lvl="1" indent="-342900" algn="just" eaLnBrk="0" hangingPunct="0">
              <a:buFont typeface="Courier New" panose="02070309020205020404" pitchFamily="49" charset="0"/>
              <a:buChar char="o"/>
            </a:pPr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Ценности Родина и природа лежат в основе патриотического направления воспитания.</a:t>
            </a:r>
          </a:p>
          <a:p>
            <a:pPr marL="800100" lvl="1" indent="-342900" algn="just" eaLnBrk="0" hangingPunct="0">
              <a:buFont typeface="Courier New" panose="02070309020205020404" pitchFamily="49" charset="0"/>
              <a:buChar char="o"/>
            </a:pPr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Ценности милосердие, жизнь, добро лежат в основе духовно – нравственного направления воспитания.</a:t>
            </a:r>
          </a:p>
          <a:p>
            <a:pPr marL="800100" lvl="1" indent="-342900" algn="just" eaLnBrk="0" hangingPunct="0">
              <a:buFont typeface="Courier New" panose="02070309020205020404" pitchFamily="49" charset="0"/>
              <a:buChar char="o"/>
            </a:pPr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Ценности человек, семья, дружба, сотрудничество лежат в основе социального направления воспитания.</a:t>
            </a:r>
          </a:p>
          <a:p>
            <a:pPr marL="800100" lvl="1" indent="-342900" algn="just" eaLnBrk="0" hangingPunct="0">
              <a:buFont typeface="Courier New" panose="02070309020205020404" pitchFamily="49" charset="0"/>
              <a:buChar char="o"/>
            </a:pPr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Ценность познание лежит в основе познавательного направления воспитания.</a:t>
            </a:r>
          </a:p>
          <a:p>
            <a:pPr marL="800100" lvl="1" indent="-342900" algn="just" eaLnBrk="0" hangingPunct="0">
              <a:buFont typeface="Courier New" panose="02070309020205020404" pitchFamily="49" charset="0"/>
              <a:buChar char="o"/>
            </a:pPr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Ценности жизнь и здоровье лежат в основе физического и оздоровительного направления воспитания.</a:t>
            </a:r>
          </a:p>
          <a:p>
            <a:pPr marL="800100" lvl="1" indent="-342900" algn="just" eaLnBrk="0" hangingPunct="0">
              <a:buFont typeface="Courier New" panose="02070309020205020404" pitchFamily="49" charset="0"/>
              <a:buChar char="o"/>
            </a:pPr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Ценность труд лежит в основе трудового направления воспитания.</a:t>
            </a:r>
          </a:p>
          <a:p>
            <a:pPr marL="800100" lvl="1" indent="-342900" algn="just" eaLnBrk="0" hangingPunct="0">
              <a:buFont typeface="Courier New" panose="02070309020205020404" pitchFamily="49" charset="0"/>
              <a:buChar char="o"/>
            </a:pPr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Ценности культура и красота лежат в основе эстетического направления воспитания.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523455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2FD928-CCBB-9FD6-2495-2DE7AF74D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242" y="1907975"/>
            <a:ext cx="3297724" cy="49500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C50E1-AF30-807A-7BE6-201BF0815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>
                <a:solidFill>
                  <a:schemeClr val="accent1"/>
                </a:solidFill>
                <a:effectLst/>
                <a:latin typeface="Times New Roman" pitchFamily="18" charset="0"/>
                <a:ea typeface="Times New Roman" panose="02020603050405020304" pitchFamily="18" charset="0"/>
              </a:rPr>
              <a:t>Семья – одна из величайших ценностей</a:t>
            </a:r>
            <a:endParaRPr lang="ru-RU" sz="3600">
              <a:solidFill>
                <a:schemeClr val="accent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28F2E0-C616-0B3D-95FB-5B212C855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52" y="1389461"/>
            <a:ext cx="4349459" cy="36307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258DF0-795D-D58F-BEEB-33378B2E6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9" r="1706" b="15224"/>
          <a:stretch>
            <a:fillRect/>
          </a:stretch>
        </p:blipFill>
        <p:spPr>
          <a:xfrm>
            <a:off x="150590" y="1389460"/>
            <a:ext cx="4218634" cy="356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6732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948A88-9981-5144-DBCE-4AB482D8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50" y="206563"/>
            <a:ext cx="5603904" cy="4511143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3D724376-330E-D096-18CA-53C51B0663B6}"/>
              </a:ext>
            </a:extLst>
          </p:cNvPr>
          <p:cNvSpPr/>
          <p:nvPr/>
        </p:nvSpPr>
        <p:spPr>
          <a:xfrm>
            <a:off x="304800" y="556054"/>
            <a:ext cx="3550508" cy="2310714"/>
          </a:xfrm>
          <a:prstGeom prst="cloud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1DE87690-42E8-F966-D64D-959BBA5B0D27}"/>
              </a:ext>
            </a:extLst>
          </p:cNvPr>
          <p:cNvSpPr/>
          <p:nvPr/>
        </p:nvSpPr>
        <p:spPr>
          <a:xfrm>
            <a:off x="8513805" y="415702"/>
            <a:ext cx="3148799" cy="171408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630BD4A5-CC0F-75AC-924A-66B1C2F88A67}"/>
              </a:ext>
            </a:extLst>
          </p:cNvPr>
          <p:cNvSpPr/>
          <p:nvPr/>
        </p:nvSpPr>
        <p:spPr>
          <a:xfrm>
            <a:off x="8785654" y="2858110"/>
            <a:ext cx="3406346" cy="2150076"/>
          </a:xfrm>
          <a:prstGeom prst="cloud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D98AB6-A135-B6C3-51F4-053046394F0C}"/>
              </a:ext>
            </a:extLst>
          </p:cNvPr>
          <p:cNvSpPr txBox="1"/>
          <p:nvPr/>
        </p:nvSpPr>
        <p:spPr>
          <a:xfrm>
            <a:off x="852617" y="1272746"/>
            <a:ext cx="2329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ОТКУДА Я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CAC652-BCF3-01F5-A162-9ABAEFE169E3}"/>
              </a:ext>
            </a:extLst>
          </p:cNvPr>
          <p:cNvSpPr txBox="1"/>
          <p:nvPr/>
        </p:nvSpPr>
        <p:spPr>
          <a:xfrm>
            <a:off x="9106930" y="1025611"/>
            <a:ext cx="1989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Я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FC1FEB-E9E9-9ADD-FE8E-EFFE658CCC50}"/>
              </a:ext>
            </a:extLst>
          </p:cNvPr>
          <p:cNvSpPr txBox="1"/>
          <p:nvPr/>
        </p:nvSpPr>
        <p:spPr>
          <a:xfrm>
            <a:off x="9106929" y="3429000"/>
            <a:ext cx="2706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ОТКУДА МОИ КОРНИ ?</a:t>
            </a:r>
          </a:p>
        </p:txBody>
      </p:sp>
      <p:sp>
        <p:nvSpPr>
          <p:cNvPr id="16" name="Блок-схема: перфолента 15">
            <a:extLst>
              <a:ext uri="{FF2B5EF4-FFF2-40B4-BE49-F238E27FC236}">
                <a16:creationId xmlns:a16="http://schemas.microsoft.com/office/drawing/2014/main" id="{D587EBC7-0782-B411-EAFB-ED8556FF3798}"/>
              </a:ext>
            </a:extLst>
          </p:cNvPr>
          <p:cNvSpPr/>
          <p:nvPr/>
        </p:nvSpPr>
        <p:spPr>
          <a:xfrm>
            <a:off x="593125" y="5446026"/>
            <a:ext cx="10812161" cy="1205411"/>
          </a:xfrm>
          <a:prstGeom prst="flowChartPunchedTap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682FA4-D936-7D67-6FE1-248C7AA73068}"/>
              </a:ext>
            </a:extLst>
          </p:cNvPr>
          <p:cNvSpPr txBox="1"/>
          <p:nvPr/>
        </p:nvSpPr>
        <p:spPr>
          <a:xfrm>
            <a:off x="679622" y="5813950"/>
            <a:ext cx="10503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«ИЩИ ДОБРА НА СТОРОНЕ, А ДОМ ЛЮБИ ПО СТАРИНЕ».</a:t>
            </a:r>
          </a:p>
        </p:txBody>
      </p:sp>
    </p:spTree>
    <p:extLst>
      <p:ext uri="{BB962C8B-B14F-4D97-AF65-F5344CB8AC3E}">
        <p14:creationId xmlns:p14="http://schemas.microsoft.com/office/powerpoint/2010/main" val="189798307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1AF697-DCB6-AEE6-6DE4-CA8D4F24E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877" y="173132"/>
            <a:ext cx="8427307" cy="65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00484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4EF66-8950-6EE0-22B2-35A00F6CD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54" y="135923"/>
            <a:ext cx="10797746" cy="1325563"/>
          </a:xfrm>
        </p:spPr>
        <p:txBody>
          <a:bodyPr>
            <a:normAutofit/>
          </a:bodyPr>
          <a:lstStyle/>
          <a:p>
            <a:r>
              <a:rPr lang="ru-RU" sz="3600">
                <a:solidFill>
                  <a:srgbClr val="002060"/>
                </a:solidFill>
                <a:effectLst/>
                <a:latin typeface="Times New Roman" pitchFamily="18" charset="0"/>
                <a:ea typeface="Calibri" panose="020f0502020204030204" pitchFamily="34" charset="0"/>
              </a:rPr>
              <a:t>Идея проекта: </a:t>
            </a:r>
            <a:r>
              <a:rPr lang="ru-RU" sz="360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</a:rPr>
              <a:t>укрепление связи поколений в семье.</a:t>
            </a:r>
            <a:endParaRPr lang="ru-RU" sz="360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56DFE4-9C78-E814-BD6A-551F36A90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398" y="1169812"/>
            <a:ext cx="6919783" cy="5688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AA214-6F4D-113E-2DD4-81E2FAA57B6F}"/>
              </a:ext>
            </a:extLst>
          </p:cNvPr>
          <p:cNvSpPr txBox="1"/>
          <p:nvPr/>
        </p:nvSpPr>
        <p:spPr>
          <a:xfrm>
            <a:off x="8835081" y="5861392"/>
            <a:ext cx="293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«Древо семьи»</a:t>
            </a:r>
          </a:p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Вячеслава Резника</a:t>
            </a:r>
          </a:p>
        </p:txBody>
      </p:sp>
    </p:spTree>
    <p:extLst>
      <p:ext uri="{BB962C8B-B14F-4D97-AF65-F5344CB8AC3E}">
        <p14:creationId xmlns:p14="http://schemas.microsoft.com/office/powerpoint/2010/main" val="1024837779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Microsoft</Company>
  <PresentationFormat>Широкоэкранный</PresentationFormat>
  <Paragraphs>91</Paragraphs>
  <Slides>49</Slides>
  <Notes>1</Notes>
  <TotalTime>38001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baseType="lpstr" size="57">
      <vt:lpstr>Arial</vt:lpstr>
      <vt:lpstr>Calibri Light</vt:lpstr>
      <vt:lpstr>Calibri</vt:lpstr>
      <vt:lpstr>Trebuchet MS</vt:lpstr>
      <vt:lpstr>Times New Roman</vt:lpstr>
      <vt:lpstr>Courier New</vt:lpstr>
      <vt:lpstr>Wingdings</vt:lpstr>
      <vt:lpstr>Тема Office</vt:lpstr>
      <vt:lpstr>Августовское совещание работников образования Октябрьского района</vt:lpstr>
      <vt:lpstr>Августовское совещание работников образования Октябрьского района</vt:lpstr>
      <vt:lpstr>PowerPoint Presentation</vt:lpstr>
      <vt:lpstr>Традиционные ценности</vt:lpstr>
      <vt:lpstr>PowerPoint Presentation</vt:lpstr>
      <vt:lpstr>Семья – одна из величайших ценностей</vt:lpstr>
      <vt:lpstr>PowerPoint Presentation</vt:lpstr>
      <vt:lpstr>PowerPoint Presentation</vt:lpstr>
      <vt:lpstr>Идея проекта: укрепление связи поколений в семье.</vt:lpstr>
      <vt:lpstr>PowerPoint Presentation</vt:lpstr>
      <vt:lpstr>PowerPoint Presentation</vt:lpstr>
      <vt:lpstr>PowerPoint Presentation</vt:lpstr>
      <vt:lpstr>PowerPoint Presentation</vt:lpstr>
      <vt:lpstr>Семейные ценности</vt:lpstr>
      <vt:lpstr>АКТУАЛЬНОСТЬ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Беседа за круглым столом: «Моя семья- что может быть дороже?»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СПАСИБО ЗАВНИМАНИЕ 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Люда Мудрак</dc:creator>
  <cp:lastModifiedBy>Люда Мудрак</cp:lastModifiedBy>
  <cp:revision>54</cp:revision>
  <dcterms:created xsi:type="dcterms:W3CDTF">2023-02-15T09:33:05Z</dcterms:created>
  <dcterms:modified xsi:type="dcterms:W3CDTF">2023-09-06T11:47:40Z</dcterms:modified>
</cp:coreProperties>
</file>